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74" r:id="rId5"/>
    <p:sldId id="260" r:id="rId6"/>
    <p:sldId id="273" r:id="rId7"/>
    <p:sldId id="263" r:id="rId8"/>
    <p:sldId id="265" r:id="rId9"/>
    <p:sldId id="262" r:id="rId10"/>
    <p:sldId id="270" r:id="rId11"/>
    <p:sldId id="267" r:id="rId12"/>
    <p:sldId id="266" r:id="rId13"/>
    <p:sldId id="271" r:id="rId14"/>
    <p:sldId id="268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63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3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6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68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9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8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36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8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9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3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3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p view of a volcano erupting">
            <a:extLst>
              <a:ext uri="{FF2B5EF4-FFF2-40B4-BE49-F238E27FC236}">
                <a16:creationId xmlns:a16="http://schemas.microsoft.com/office/drawing/2014/main" id="{BFBA32C2-5DCF-1EDA-6925-E392A5BD4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4" b="8186"/>
          <a:stretch/>
        </p:blipFill>
        <p:spPr>
          <a:xfrm>
            <a:off x="-1154" y="10"/>
            <a:ext cx="1219200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BE8C52-9C3E-4691-A186-7582BDF4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0" y="696037"/>
            <a:ext cx="12188952" cy="5172500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71000">
                <a:srgbClr val="000000">
                  <a:alpha val="2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DAB3D-2485-450A-8E7F-040E297AB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0946" y="355974"/>
            <a:ext cx="10173854" cy="261194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Predicting the Severity of a Volcanic  Eruption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108C3-3B38-47A8-9A56-F90F28C96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1546" y="4175312"/>
            <a:ext cx="7086601" cy="9278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Devon Myers</a:t>
            </a:r>
          </a:p>
        </p:txBody>
      </p:sp>
    </p:spTree>
    <p:extLst>
      <p:ext uri="{BB962C8B-B14F-4D97-AF65-F5344CB8AC3E}">
        <p14:creationId xmlns:p14="http://schemas.microsoft.com/office/powerpoint/2010/main" val="265585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7B49-3DAE-4464-B7C4-27DD7608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F0B7-6320-4495-8184-9F2F1864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Performance metrics:</a:t>
            </a:r>
          </a:p>
          <a:p>
            <a:pPr lvl="1"/>
            <a:r>
              <a:rPr lang="en-US" sz="2400" dirty="0"/>
              <a:t>Fit time (in seconds)</a:t>
            </a:r>
          </a:p>
          <a:p>
            <a:pPr lvl="1"/>
            <a:r>
              <a:rPr lang="en-US" sz="2400" dirty="0"/>
              <a:t>F1 Score</a:t>
            </a:r>
          </a:p>
          <a:p>
            <a:pPr lvl="1"/>
            <a:r>
              <a:rPr lang="en-US" sz="2400" dirty="0"/>
              <a:t>Accuracy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10-fold cross-validation on training data</a:t>
            </a:r>
          </a:p>
          <a:p>
            <a:endParaRPr lang="en-US" dirty="0"/>
          </a:p>
        </p:txBody>
      </p:sp>
      <p:sp>
        <p:nvSpPr>
          <p:cNvPr id="4" name="AutoShape 2" descr="4 things you need to know about AI: accuracy, precision, recall and F1  scores">
            <a:extLst>
              <a:ext uri="{FF2B5EF4-FFF2-40B4-BE49-F238E27FC236}">
                <a16:creationId xmlns:a16="http://schemas.microsoft.com/office/drawing/2014/main" id="{3B1D22EA-8235-4098-9AE4-75A6A9AE30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EC986-B1EF-4EDC-A416-0523004F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45" y="1749170"/>
            <a:ext cx="5689850" cy="1433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09F3EF-A396-49C6-A379-65D58E8115CB}"/>
                  </a:ext>
                </a:extLst>
              </p:cNvPr>
              <p:cNvSpPr txBox="1"/>
              <p:nvPr/>
            </p:nvSpPr>
            <p:spPr>
              <a:xfrm>
                <a:off x="5552340" y="3020087"/>
                <a:ext cx="4613955" cy="603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 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09F3EF-A396-49C6-A379-65D58E811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340" y="3020087"/>
                <a:ext cx="4613955" cy="603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41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3F61-1B41-4EAD-9CB9-AF14A791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data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29E9-0872-4C32-93FA-AA8B98049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78385"/>
            <a:ext cx="9151706" cy="4024424"/>
          </a:xfrm>
        </p:spPr>
        <p:txBody>
          <a:bodyPr>
            <a:normAutofit/>
          </a:bodyPr>
          <a:lstStyle/>
          <a:p>
            <a:r>
              <a:rPr lang="en-US" sz="2800" dirty="0"/>
              <a:t>To compare the effects of imputation and oversampling, model performance for each of the following datasets were compared:</a:t>
            </a:r>
          </a:p>
          <a:p>
            <a:pPr lvl="1"/>
            <a:r>
              <a:rPr lang="en-US" sz="2400" dirty="0"/>
              <a:t>Non-oversampled, non-imputed data</a:t>
            </a:r>
          </a:p>
          <a:p>
            <a:pPr lvl="1"/>
            <a:r>
              <a:rPr lang="en-US" sz="2400" dirty="0"/>
              <a:t>Non-oversampled, imputed data</a:t>
            </a:r>
          </a:p>
          <a:p>
            <a:pPr lvl="1"/>
            <a:r>
              <a:rPr lang="en-US" sz="2400" dirty="0"/>
              <a:t>Oversampled, non-imputed data</a:t>
            </a:r>
          </a:p>
          <a:p>
            <a:pPr lvl="1"/>
            <a:r>
              <a:rPr lang="en-US" sz="2400" dirty="0"/>
              <a:t>Oversampled, imputed data</a:t>
            </a:r>
          </a:p>
        </p:txBody>
      </p:sp>
    </p:spTree>
    <p:extLst>
      <p:ext uri="{BB962C8B-B14F-4D97-AF65-F5344CB8AC3E}">
        <p14:creationId xmlns:p14="http://schemas.microsoft.com/office/powerpoint/2010/main" val="128693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AEAC-125E-4D50-8AE4-7818CE3E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&amp;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FE4FC-B185-4F7F-99B0-C89881754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841" y="1605575"/>
            <a:ext cx="3983804" cy="3646849"/>
          </a:xfrm>
        </p:spPr>
        <p:txBody>
          <a:bodyPr/>
          <a:lstStyle/>
          <a:p>
            <a:r>
              <a:rPr lang="en-US" dirty="0"/>
              <a:t>Classifiers used to predict VEI: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K-Nearest Neighbors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Gradient Boosted Trees 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E1A228BB-7331-4FE2-A7DC-FAE5816FE1A6}"/>
              </a:ext>
            </a:extLst>
          </p:cNvPr>
          <p:cNvSpPr/>
          <p:nvPr/>
        </p:nvSpPr>
        <p:spPr>
          <a:xfrm>
            <a:off x="1330503" y="3893807"/>
            <a:ext cx="395555" cy="3688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BAAFD7D-815C-4D3D-88C1-98B7F7BF884A}"/>
              </a:ext>
            </a:extLst>
          </p:cNvPr>
          <p:cNvSpPr/>
          <p:nvPr/>
        </p:nvSpPr>
        <p:spPr>
          <a:xfrm>
            <a:off x="3977810" y="3893806"/>
            <a:ext cx="395555" cy="3688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74ED5-7C2C-4714-A5E2-D398DFFE0D3D}"/>
              </a:ext>
            </a:extLst>
          </p:cNvPr>
          <p:cNvSpPr txBox="1"/>
          <p:nvPr/>
        </p:nvSpPr>
        <p:spPr>
          <a:xfrm>
            <a:off x="4714027" y="2416327"/>
            <a:ext cx="6038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boosted trees, though slow, had the best F1 and accuracy</a:t>
            </a:r>
          </a:p>
          <a:p>
            <a:r>
              <a:rPr lang="en-US" dirty="0"/>
              <a:t>      scores out of the six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C695B7-2D62-441E-A400-7AC7BD738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2415"/>
              </p:ext>
            </p:extLst>
          </p:nvPr>
        </p:nvGraphicFramePr>
        <p:xfrm>
          <a:off x="4489807" y="3091137"/>
          <a:ext cx="7541231" cy="2395263"/>
        </p:xfrm>
        <a:graphic>
          <a:graphicData uri="http://schemas.openxmlformats.org/drawingml/2006/table">
            <a:tbl>
              <a:tblPr firstRow="1" firstCol="1" bandRow="1">
                <a:tableStyleId>{D113A9D2-9D6B-4929-AA2D-F23B5EE8CBE7}</a:tableStyleId>
              </a:tblPr>
              <a:tblGrid>
                <a:gridCol w="1428060">
                  <a:extLst>
                    <a:ext uri="{9D8B030D-6E8A-4147-A177-3AD203B41FA5}">
                      <a16:colId xmlns:a16="http://schemas.microsoft.com/office/drawing/2014/main" val="1805914792"/>
                    </a:ext>
                  </a:extLst>
                </a:gridCol>
                <a:gridCol w="1630847">
                  <a:extLst>
                    <a:ext uri="{9D8B030D-6E8A-4147-A177-3AD203B41FA5}">
                      <a16:colId xmlns:a16="http://schemas.microsoft.com/office/drawing/2014/main" val="1721616052"/>
                    </a:ext>
                  </a:extLst>
                </a:gridCol>
                <a:gridCol w="1559326">
                  <a:extLst>
                    <a:ext uri="{9D8B030D-6E8A-4147-A177-3AD203B41FA5}">
                      <a16:colId xmlns:a16="http://schemas.microsoft.com/office/drawing/2014/main" val="1518393061"/>
                    </a:ext>
                  </a:extLst>
                </a:gridCol>
                <a:gridCol w="1415362">
                  <a:extLst>
                    <a:ext uri="{9D8B030D-6E8A-4147-A177-3AD203B41FA5}">
                      <a16:colId xmlns:a16="http://schemas.microsoft.com/office/drawing/2014/main" val="2387764191"/>
                    </a:ext>
                  </a:extLst>
                </a:gridCol>
                <a:gridCol w="1507636">
                  <a:extLst>
                    <a:ext uri="{9D8B030D-6E8A-4147-A177-3AD203B41FA5}">
                      <a16:colId xmlns:a16="http://schemas.microsoft.com/office/drawing/2014/main" val="13089928"/>
                    </a:ext>
                  </a:extLst>
                </a:gridCol>
              </a:tblGrid>
              <a:tr h="910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Gradient Boosted Trees Training Performance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Non-oversampled, non-imputed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Non-oversampled, imputed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Oversampled,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non-imputed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Oversampled, imputed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6441508"/>
                  </a:ext>
                </a:extLst>
              </a:tr>
              <a:tr h="466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Fit time (s)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67.00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138.0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280.6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573.5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7227753"/>
                  </a:ext>
                </a:extLst>
              </a:tr>
              <a:tr h="508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0.544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4352988"/>
                  </a:ext>
                </a:extLst>
              </a:tr>
              <a:tr h="508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Accuracy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143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50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A3B2-5BB7-46B6-AFF8-647F9CB8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 and imputation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19F975-53C1-40FA-B401-AC18DD34C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3945276"/>
            <a:ext cx="9906000" cy="2379323"/>
          </a:xfrm>
        </p:spPr>
        <p:txBody>
          <a:bodyPr/>
          <a:lstStyle/>
          <a:p>
            <a:r>
              <a:rPr lang="en-US" dirty="0"/>
              <a:t>Imbalanced data drags down accuracy of classifiers</a:t>
            </a:r>
          </a:p>
          <a:p>
            <a:r>
              <a:rPr lang="en-US" dirty="0"/>
              <a:t>Oversampling and imputation appear to increase fit time, F1 score, and accuracy on for training data</a:t>
            </a:r>
          </a:p>
          <a:p>
            <a:r>
              <a:rPr lang="en-US" dirty="0"/>
              <a:t>What about generalizability?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08C3F7-E35A-4ED4-8454-3C2522EEB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70867"/>
              </p:ext>
            </p:extLst>
          </p:nvPr>
        </p:nvGraphicFramePr>
        <p:xfrm>
          <a:off x="2034283" y="1550013"/>
          <a:ext cx="7541231" cy="2395263"/>
        </p:xfrm>
        <a:graphic>
          <a:graphicData uri="http://schemas.openxmlformats.org/drawingml/2006/table">
            <a:tbl>
              <a:tblPr firstRow="1" firstCol="1" bandRow="1">
                <a:tableStyleId>{D113A9D2-9D6B-4929-AA2D-F23B5EE8CBE7}</a:tableStyleId>
              </a:tblPr>
              <a:tblGrid>
                <a:gridCol w="1428060">
                  <a:extLst>
                    <a:ext uri="{9D8B030D-6E8A-4147-A177-3AD203B41FA5}">
                      <a16:colId xmlns:a16="http://schemas.microsoft.com/office/drawing/2014/main" val="1805914792"/>
                    </a:ext>
                  </a:extLst>
                </a:gridCol>
                <a:gridCol w="1630847">
                  <a:extLst>
                    <a:ext uri="{9D8B030D-6E8A-4147-A177-3AD203B41FA5}">
                      <a16:colId xmlns:a16="http://schemas.microsoft.com/office/drawing/2014/main" val="1721616052"/>
                    </a:ext>
                  </a:extLst>
                </a:gridCol>
                <a:gridCol w="1559326">
                  <a:extLst>
                    <a:ext uri="{9D8B030D-6E8A-4147-A177-3AD203B41FA5}">
                      <a16:colId xmlns:a16="http://schemas.microsoft.com/office/drawing/2014/main" val="1518393061"/>
                    </a:ext>
                  </a:extLst>
                </a:gridCol>
                <a:gridCol w="1415362">
                  <a:extLst>
                    <a:ext uri="{9D8B030D-6E8A-4147-A177-3AD203B41FA5}">
                      <a16:colId xmlns:a16="http://schemas.microsoft.com/office/drawing/2014/main" val="2387764191"/>
                    </a:ext>
                  </a:extLst>
                </a:gridCol>
                <a:gridCol w="1507636">
                  <a:extLst>
                    <a:ext uri="{9D8B030D-6E8A-4147-A177-3AD203B41FA5}">
                      <a16:colId xmlns:a16="http://schemas.microsoft.com/office/drawing/2014/main" val="13089928"/>
                    </a:ext>
                  </a:extLst>
                </a:gridCol>
              </a:tblGrid>
              <a:tr h="910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Gradient Boosted Trees Training Performance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Non-oversampled, non-imputed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Non-oversampled, imputed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Oversampled,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non-imputed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Oversampled, imputed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6441508"/>
                  </a:ext>
                </a:extLst>
              </a:tr>
              <a:tr h="4664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Fit time (s)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67.00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138.0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280.6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573.5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7227753"/>
                  </a:ext>
                </a:extLst>
              </a:tr>
              <a:tr h="508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0.544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4352988"/>
                  </a:ext>
                </a:extLst>
              </a:tr>
              <a:tr h="508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Accuracy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143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4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2B26-DA3F-4DD1-9C4F-CC4FAEFBB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21" y="559086"/>
            <a:ext cx="11165442" cy="1382156"/>
          </a:xfrm>
        </p:spPr>
        <p:txBody>
          <a:bodyPr>
            <a:normAutofit/>
          </a:bodyPr>
          <a:lstStyle/>
          <a:p>
            <a:r>
              <a:rPr lang="en-US" sz="4000" dirty="0"/>
              <a:t>Validation Accuracy… not so good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0DB7A6-1EE6-42FD-A6D3-5CB2A5A57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541951"/>
              </p:ext>
            </p:extLst>
          </p:nvPr>
        </p:nvGraphicFramePr>
        <p:xfrm>
          <a:off x="1412697" y="1582220"/>
          <a:ext cx="8440222" cy="34178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0822">
                  <a:extLst>
                    <a:ext uri="{9D8B030D-6E8A-4147-A177-3AD203B41FA5}">
                      <a16:colId xmlns:a16="http://schemas.microsoft.com/office/drawing/2014/main" val="77201984"/>
                    </a:ext>
                  </a:extLst>
                </a:gridCol>
                <a:gridCol w="870822">
                  <a:extLst>
                    <a:ext uri="{9D8B030D-6E8A-4147-A177-3AD203B41FA5}">
                      <a16:colId xmlns:a16="http://schemas.microsoft.com/office/drawing/2014/main" val="2976301830"/>
                    </a:ext>
                  </a:extLst>
                </a:gridCol>
                <a:gridCol w="870822">
                  <a:extLst>
                    <a:ext uri="{9D8B030D-6E8A-4147-A177-3AD203B41FA5}">
                      <a16:colId xmlns:a16="http://schemas.microsoft.com/office/drawing/2014/main" val="1211811268"/>
                    </a:ext>
                  </a:extLst>
                </a:gridCol>
                <a:gridCol w="870822">
                  <a:extLst>
                    <a:ext uri="{9D8B030D-6E8A-4147-A177-3AD203B41FA5}">
                      <a16:colId xmlns:a16="http://schemas.microsoft.com/office/drawing/2014/main" val="3309629966"/>
                    </a:ext>
                  </a:extLst>
                </a:gridCol>
                <a:gridCol w="870822">
                  <a:extLst>
                    <a:ext uri="{9D8B030D-6E8A-4147-A177-3AD203B41FA5}">
                      <a16:colId xmlns:a16="http://schemas.microsoft.com/office/drawing/2014/main" val="4116385251"/>
                    </a:ext>
                  </a:extLst>
                </a:gridCol>
                <a:gridCol w="870822">
                  <a:extLst>
                    <a:ext uri="{9D8B030D-6E8A-4147-A177-3AD203B41FA5}">
                      <a16:colId xmlns:a16="http://schemas.microsoft.com/office/drawing/2014/main" val="3752589012"/>
                    </a:ext>
                  </a:extLst>
                </a:gridCol>
                <a:gridCol w="870822">
                  <a:extLst>
                    <a:ext uri="{9D8B030D-6E8A-4147-A177-3AD203B41FA5}">
                      <a16:colId xmlns:a16="http://schemas.microsoft.com/office/drawing/2014/main" val="1189648124"/>
                    </a:ext>
                  </a:extLst>
                </a:gridCol>
                <a:gridCol w="870822">
                  <a:extLst>
                    <a:ext uri="{9D8B030D-6E8A-4147-A177-3AD203B41FA5}">
                      <a16:colId xmlns:a16="http://schemas.microsoft.com/office/drawing/2014/main" val="1591360170"/>
                    </a:ext>
                  </a:extLst>
                </a:gridCol>
                <a:gridCol w="730780">
                  <a:extLst>
                    <a:ext uri="{9D8B030D-6E8A-4147-A177-3AD203B41FA5}">
                      <a16:colId xmlns:a16="http://schemas.microsoft.com/office/drawing/2014/main" val="3118084119"/>
                    </a:ext>
                  </a:extLst>
                </a:gridCol>
                <a:gridCol w="742866">
                  <a:extLst>
                    <a:ext uri="{9D8B030D-6E8A-4147-A177-3AD203B41FA5}">
                      <a16:colId xmlns:a16="http://schemas.microsoft.com/office/drawing/2014/main" val="1366598337"/>
                    </a:ext>
                  </a:extLst>
                </a:gridCol>
              </a:tblGrid>
              <a:tr h="328796">
                <a:tc rowSpan="1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Actual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Predicted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60210"/>
                  </a:ext>
                </a:extLst>
              </a:tr>
              <a:tr h="328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7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1996748"/>
                  </a:ext>
                </a:extLst>
              </a:tr>
              <a:tr h="328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</a:t>
                      </a:r>
                      <a:endParaRPr lang="en-US" sz="1100" b="1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312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8588260"/>
                  </a:ext>
                </a:extLst>
              </a:tr>
              <a:tr h="28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240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8618255"/>
                  </a:ext>
                </a:extLst>
              </a:tr>
              <a:tr h="3143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20572"/>
                  </a:ext>
                </a:extLst>
              </a:tr>
              <a:tr h="28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818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04550"/>
                  </a:ext>
                </a:extLst>
              </a:tr>
              <a:tr h="299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641197"/>
                  </a:ext>
                </a:extLst>
              </a:tr>
              <a:tr h="43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200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6175824"/>
                  </a:ext>
                </a:extLst>
              </a:tr>
              <a:tr h="2855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5284"/>
                  </a:ext>
                </a:extLst>
              </a:tr>
              <a:tr h="576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111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1363123"/>
                  </a:ext>
                </a:extLst>
              </a:tr>
              <a:tr h="2711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51010"/>
                  </a:ext>
                </a:extLst>
              </a:tr>
              <a:tr h="720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9418872"/>
                  </a:ext>
                </a:extLst>
              </a:tr>
              <a:tr h="2567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157298"/>
                  </a:ext>
                </a:extLst>
              </a:tr>
              <a:tr h="864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2805241"/>
                  </a:ext>
                </a:extLst>
              </a:tr>
              <a:tr h="2423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61813"/>
                  </a:ext>
                </a:extLst>
              </a:tr>
              <a:tr h="1008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041779"/>
                  </a:ext>
                </a:extLst>
              </a:tr>
              <a:tr h="3432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609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A03363-3E66-47E5-937B-69A3CC11E7DD}"/>
                  </a:ext>
                </a:extLst>
              </p:cNvPr>
              <p:cNvSpPr txBox="1"/>
              <p:nvPr/>
            </p:nvSpPr>
            <p:spPr>
              <a:xfrm>
                <a:off x="3056562" y="5057149"/>
                <a:ext cx="376256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Confusion matrix for GBT on validation set </a:t>
                </a:r>
              </a:p>
              <a:p>
                <a:endParaRPr lang="en-US" dirty="0"/>
              </a:p>
              <a:p>
                <a:r>
                  <a:rPr lang="en-US" dirty="0"/>
                  <a:t>Accuracy: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710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3335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≈0.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5123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A03363-3E66-47E5-937B-69A3CC11E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562" y="5057149"/>
                <a:ext cx="3762568" cy="923330"/>
              </a:xfrm>
              <a:prstGeom prst="rect">
                <a:avLst/>
              </a:prstGeom>
              <a:blipFill>
                <a:blip r:embed="rId2"/>
                <a:stretch>
                  <a:fillRect l="-1294" t="-3311" r="-324" b="-7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42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2861-68DC-44DA-8D6A-9E46581A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495" y="495139"/>
            <a:ext cx="7491788" cy="1382156"/>
          </a:xfrm>
        </p:spPr>
        <p:txBody>
          <a:bodyPr>
            <a:normAutofit/>
          </a:bodyPr>
          <a:lstStyle/>
          <a:p>
            <a:r>
              <a:rPr lang="en-US" sz="3600" dirty="0"/>
              <a:t>Can we predict severity </a:t>
            </a:r>
            <a:br>
              <a:rPr lang="en-US" sz="3600" dirty="0"/>
            </a:br>
            <a:r>
              <a:rPr lang="en-US" sz="3600" dirty="0"/>
              <a:t>of a volcanic eruption?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2845-6510-4E35-A0E6-838CDEF0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118" y="1987719"/>
            <a:ext cx="2247471" cy="14528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600" dirty="0"/>
              <a:t>YES!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A0853-774D-4645-83FD-53F2F96A6F49}"/>
              </a:ext>
            </a:extLst>
          </p:cNvPr>
          <p:cNvSpPr txBox="1"/>
          <p:nvPr/>
        </p:nvSpPr>
        <p:spPr>
          <a:xfrm>
            <a:off x="6326098" y="260031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just not very accurately</a:t>
            </a:r>
          </a:p>
        </p:txBody>
      </p:sp>
      <p:pic>
        <p:nvPicPr>
          <p:cNvPr id="8194" name="Picture 2" descr="Sad face icon unhappy face symbol Royalty Free Vector Image">
            <a:extLst>
              <a:ext uri="{FF2B5EF4-FFF2-40B4-BE49-F238E27FC236}">
                <a16:creationId xmlns:a16="http://schemas.microsoft.com/office/drawing/2014/main" id="{A7AAC11D-393C-49C0-B6C3-052C661CF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 t="11842" r="13637" b="16657"/>
          <a:stretch/>
        </p:blipFill>
        <p:spPr bwMode="auto">
          <a:xfrm>
            <a:off x="4190143" y="3149027"/>
            <a:ext cx="3089097" cy="323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46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1A2-40A5-4BFF-ADC8-810DFD0F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Conclusions &amp; 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799B-692E-4575-93FB-290C70E7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Imbalanced data can lead to problems predicting minority class</a:t>
            </a:r>
          </a:p>
          <a:p>
            <a:r>
              <a:rPr lang="en-US" dirty="0"/>
              <a:t>Imputation and oversampling may VEI prediction training performance, but decrease generalizability </a:t>
            </a:r>
          </a:p>
          <a:p>
            <a:r>
              <a:rPr lang="en-US" dirty="0"/>
              <a:t>Possible improvements:</a:t>
            </a:r>
          </a:p>
          <a:p>
            <a:pPr lvl="1"/>
            <a:r>
              <a:rPr lang="en-US" dirty="0"/>
              <a:t>Try different kinds of imputation</a:t>
            </a:r>
          </a:p>
          <a:p>
            <a:pPr lvl="1"/>
            <a:r>
              <a:rPr lang="en-US" dirty="0"/>
              <a:t>More complicated oversampling techniques like SMOTE</a:t>
            </a:r>
          </a:p>
          <a:p>
            <a:pPr lvl="1"/>
            <a:r>
              <a:rPr lang="en-US" dirty="0"/>
              <a:t>Try new models: artificial neural networks, SVM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7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613B-0CAE-4EEC-BB6F-210A5CA2C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8538"/>
            <a:ext cx="9906000" cy="1382156"/>
          </a:xfrm>
        </p:spPr>
        <p:txBody>
          <a:bodyPr/>
          <a:lstStyle/>
          <a:p>
            <a:r>
              <a:rPr lang="en-US" dirty="0"/>
              <a:t>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F96F-F447-4429-8B93-C263EB19C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371" y="1855441"/>
            <a:ext cx="10235629" cy="40244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Can we construct a model to predict eruption severity?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2.    </a:t>
            </a:r>
            <a:r>
              <a:rPr lang="en-US" sz="3200" dirty="0"/>
              <a:t>Does missing value imputation increase model accuracy?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3.    </a:t>
            </a:r>
            <a:r>
              <a:rPr lang="en-US" sz="3200" dirty="0"/>
              <a:t>Does an imbalanced dataset decrease model accuracy?</a:t>
            </a:r>
          </a:p>
        </p:txBody>
      </p:sp>
    </p:spTree>
    <p:extLst>
      <p:ext uri="{BB962C8B-B14F-4D97-AF65-F5344CB8AC3E}">
        <p14:creationId xmlns:p14="http://schemas.microsoft.com/office/powerpoint/2010/main" val="317657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0AAB-C606-445E-BF36-59F52213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02A3-D3FA-4A08-8A8B-BFBF081C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13" y="1915557"/>
            <a:ext cx="5422187" cy="4024424"/>
          </a:xfrm>
        </p:spPr>
        <p:txBody>
          <a:bodyPr/>
          <a:lstStyle/>
          <a:p>
            <a:r>
              <a:rPr lang="en-US" dirty="0"/>
              <a:t>Landforms that typically form when tectonic plates interact</a:t>
            </a:r>
          </a:p>
          <a:p>
            <a:pPr lvl="1"/>
            <a:endParaRPr lang="en-US" dirty="0"/>
          </a:p>
        </p:txBody>
      </p:sp>
      <p:pic>
        <p:nvPicPr>
          <p:cNvPr id="1026" name="Picture 2" descr="2 Global map of the distribution and status of Holocene volcanoes as... |  Download Scientific Diagram">
            <a:extLst>
              <a:ext uri="{FF2B5EF4-FFF2-40B4-BE49-F238E27FC236}">
                <a16:creationId xmlns:a16="http://schemas.microsoft.com/office/drawing/2014/main" id="{D745E0ED-3AF1-4AFE-972F-0BBDA9012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96" y="2717515"/>
            <a:ext cx="4271975" cy="378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037C08-1373-43CC-BD86-CB510871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0" y="1290352"/>
            <a:ext cx="5606756" cy="2943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72868-FC4E-4C9D-8666-07DFD71F51D5}"/>
              </a:ext>
            </a:extLst>
          </p:cNvPr>
          <p:cNvSpPr txBox="1"/>
          <p:nvPr/>
        </p:nvSpPr>
        <p:spPr>
          <a:xfrm>
            <a:off x="6032428" y="4284899"/>
            <a:ext cx="4952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spew gas, ash, and magma (molten rock) from the Earth’s interior during an eruption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1337 known volcanoes on Earth</a:t>
            </a:r>
          </a:p>
        </p:txBody>
      </p:sp>
    </p:spTree>
    <p:extLst>
      <p:ext uri="{BB962C8B-B14F-4D97-AF65-F5344CB8AC3E}">
        <p14:creationId xmlns:p14="http://schemas.microsoft.com/office/powerpoint/2010/main" val="853797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8F37-0460-4F97-9CB7-77765E09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volcanoes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094DD-D378-4229-A5A2-7A896FC29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47" y="1602832"/>
            <a:ext cx="6414341" cy="1338460"/>
          </a:xfrm>
        </p:spPr>
        <p:txBody>
          <a:bodyPr/>
          <a:lstStyle/>
          <a:p>
            <a:r>
              <a:rPr lang="en-US" dirty="0"/>
              <a:t>There are many types of volcanoes on Earth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0B4F4-633E-4C4A-A465-7D2BD2778FD9}"/>
              </a:ext>
            </a:extLst>
          </p:cNvPr>
          <p:cNvSpPr txBox="1"/>
          <p:nvPr/>
        </p:nvSpPr>
        <p:spPr>
          <a:xfrm>
            <a:off x="744876" y="2211037"/>
            <a:ext cx="1883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Stratovolcanoes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Mt. Fuji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Mt. Saint Helens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C252F-C508-4EB9-9AAE-8A339BFFF22E}"/>
              </a:ext>
            </a:extLst>
          </p:cNvPr>
          <p:cNvSpPr txBox="1"/>
          <p:nvPr/>
        </p:nvSpPr>
        <p:spPr>
          <a:xfrm>
            <a:off x="3965877" y="2211036"/>
            <a:ext cx="190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Shield Volcanoes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Hawaiian Islands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Mount Kilauea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CB252-BFE9-422D-ADD6-34A06832F713}"/>
              </a:ext>
            </a:extLst>
          </p:cNvPr>
          <p:cNvSpPr txBox="1"/>
          <p:nvPr/>
        </p:nvSpPr>
        <p:spPr>
          <a:xfrm>
            <a:off x="7896283" y="2294961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Submarine Volcanoes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Kick ‘</a:t>
            </a:r>
            <a:r>
              <a:rPr lang="en-US" dirty="0" err="1"/>
              <a:t>em</a:t>
            </a:r>
            <a:r>
              <a:rPr lang="en-US" dirty="0"/>
              <a:t> Jenny</a:t>
            </a:r>
          </a:p>
        </p:txBody>
      </p:sp>
      <p:pic>
        <p:nvPicPr>
          <p:cNvPr id="2050" name="Picture 2" descr="Mount Fuji: the Most Famous Mountain in Japan">
            <a:extLst>
              <a:ext uri="{FF2B5EF4-FFF2-40B4-BE49-F238E27FC236}">
                <a16:creationId xmlns:a16="http://schemas.microsoft.com/office/drawing/2014/main" id="{6CB9BC17-B4C9-4D79-816E-529F564C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64" y="3236772"/>
            <a:ext cx="2986871" cy="223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021FA-4FDC-4534-A956-A3B7BB20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19" y="3297797"/>
            <a:ext cx="3052814" cy="203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459ED8-8B8F-44E1-A745-0C337F920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993" y="3297797"/>
            <a:ext cx="4057435" cy="228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135D-506D-49F1-815D-C7E772AF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Eruption severity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36DD-582C-4396-85AD-0D0488DCC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35" y="2578241"/>
            <a:ext cx="5616540" cy="4024424"/>
          </a:xfrm>
        </p:spPr>
        <p:txBody>
          <a:bodyPr/>
          <a:lstStyle/>
          <a:p>
            <a:r>
              <a:rPr lang="en-US" dirty="0"/>
              <a:t>Volcanic Explosivity Index (VEI)</a:t>
            </a:r>
          </a:p>
          <a:p>
            <a:pPr lvl="1"/>
            <a:r>
              <a:rPr lang="en-US" dirty="0"/>
              <a:t>Logarithmic scale that describes the severity of an eruption based on magnitude and the intensity </a:t>
            </a:r>
          </a:p>
          <a:p>
            <a:pPr lvl="1"/>
            <a:r>
              <a:rPr lang="en-US" dirty="0"/>
              <a:t>This is the dependent variable for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FBAA7-E3E9-4536-97B7-8D8B41D1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48" y="1459565"/>
            <a:ext cx="4020690" cy="48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9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A63A-498B-49B6-BCE0-4FFA4D26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For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5CFD2-15CB-450D-8B32-083F3A7F2E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250631"/>
              </p:ext>
            </p:extLst>
          </p:nvPr>
        </p:nvGraphicFramePr>
        <p:xfrm>
          <a:off x="994024" y="1783743"/>
          <a:ext cx="9691098" cy="41136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30366">
                  <a:extLst>
                    <a:ext uri="{9D8B030D-6E8A-4147-A177-3AD203B41FA5}">
                      <a16:colId xmlns:a16="http://schemas.microsoft.com/office/drawing/2014/main" val="2224144531"/>
                    </a:ext>
                  </a:extLst>
                </a:gridCol>
                <a:gridCol w="3230366">
                  <a:extLst>
                    <a:ext uri="{9D8B030D-6E8A-4147-A177-3AD203B41FA5}">
                      <a16:colId xmlns:a16="http://schemas.microsoft.com/office/drawing/2014/main" val="1923309597"/>
                    </a:ext>
                  </a:extLst>
                </a:gridCol>
                <a:gridCol w="3230366">
                  <a:extLst>
                    <a:ext uri="{9D8B030D-6E8A-4147-A177-3AD203B41FA5}">
                      <a16:colId xmlns:a16="http://schemas.microsoft.com/office/drawing/2014/main" val="3040930155"/>
                    </a:ext>
                  </a:extLst>
                </a:gridCol>
              </a:tblGrid>
              <a:tr h="9808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Ordinal Outcome Variable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Continuous Independent Variables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Nominal Independent Variables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2168151"/>
                  </a:ext>
                </a:extLst>
              </a:tr>
              <a:tr h="626558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VEI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Latitude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Country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4206558"/>
                  </a:ext>
                </a:extLst>
              </a:tr>
              <a:tr h="626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Volcano Type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3645150"/>
                  </a:ext>
                </a:extLst>
              </a:tr>
              <a:tr h="626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Longitude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Region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1532846"/>
                  </a:ext>
                </a:extLst>
              </a:tr>
              <a:tr h="626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Rock Type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1177944"/>
                  </a:ext>
                </a:extLst>
              </a:tr>
              <a:tr h="626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Elevation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Tectonic Setting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6806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69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B899-2D5D-4FA5-9927-68AEC879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Eruption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251A-09D8-416E-B66F-B622D91FD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06467"/>
            <a:ext cx="9906000" cy="4024424"/>
          </a:xfrm>
        </p:spPr>
        <p:txBody>
          <a:bodyPr/>
          <a:lstStyle/>
          <a:p>
            <a:r>
              <a:rPr lang="en-US" dirty="0"/>
              <a:t>Collected from the Smithsonian’s Global Volcanism Project</a:t>
            </a:r>
          </a:p>
          <a:p>
            <a:r>
              <a:rPr lang="en-US" dirty="0"/>
              <a:t>Observations of 11,114 eruptions from the last 10,000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F2304-D5EC-457E-BCE6-D59E5733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106" y="2892582"/>
            <a:ext cx="6302339" cy="33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1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0678-B3E2-4052-9A70-7F15C6B2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D0403-0099-441B-B723-3351687C0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93" t="21461" r="11591" b="7609"/>
          <a:stretch/>
        </p:blipFill>
        <p:spPr>
          <a:xfrm>
            <a:off x="970907" y="1836506"/>
            <a:ext cx="5840069" cy="35856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1AE90-0127-4164-AAB0-0573AE439B5E}"/>
              </a:ext>
            </a:extLst>
          </p:cNvPr>
          <p:cNvSpPr txBox="1"/>
          <p:nvPr/>
        </p:nvSpPr>
        <p:spPr>
          <a:xfrm>
            <a:off x="6743338" y="2752183"/>
            <a:ext cx="4305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 more eruptions with VEI = 2 than any other VEI level!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Denote VEI = 2 as the majority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can cause classifiers to misclassify minority classes (i.e. VEI other than 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6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D482-469D-4227-8713-086AEFAC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1B1CA-91DC-4C78-8C19-F80BF1B14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39074"/>
            <a:ext cx="9906000" cy="4535570"/>
          </a:xfrm>
        </p:spPr>
        <p:txBody>
          <a:bodyPr/>
          <a:lstStyle/>
          <a:p>
            <a:r>
              <a:rPr lang="en-US" dirty="0"/>
              <a:t>2831 observations missing VEI</a:t>
            </a:r>
          </a:p>
          <a:p>
            <a:pPr lvl="1"/>
            <a:r>
              <a:rPr lang="en-US" dirty="0"/>
              <a:t>K-NN imputation for missing values</a:t>
            </a:r>
          </a:p>
          <a:p>
            <a:r>
              <a:rPr lang="en-US" dirty="0"/>
              <a:t>Simple oversampling to rectify imbalance in VEI</a:t>
            </a:r>
          </a:p>
          <a:p>
            <a:pPr lvl="1"/>
            <a:r>
              <a:rPr lang="en-US" dirty="0"/>
              <a:t>For each minority class, resample observations until class frequency matches the majority class</a:t>
            </a:r>
          </a:p>
          <a:p>
            <a:r>
              <a:rPr lang="en-US" dirty="0"/>
              <a:t>Min/max scaling of continuous variables </a:t>
            </a:r>
          </a:p>
          <a:p>
            <a:r>
              <a:rPr lang="en-US" dirty="0"/>
              <a:t>Dichotomization of nominal 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1954888947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301B29"/>
      </a:dk2>
      <a:lt2>
        <a:srgbClr val="F0F3F3"/>
      </a:lt2>
      <a:accent1>
        <a:srgbClr val="DE3237"/>
      </a:accent1>
      <a:accent2>
        <a:srgbClr val="CC206D"/>
      </a:accent2>
      <a:accent3>
        <a:srgbClr val="DE32C6"/>
      </a:accent3>
      <a:accent4>
        <a:srgbClr val="9C20CC"/>
      </a:accent4>
      <a:accent5>
        <a:srgbClr val="6732DE"/>
      </a:accent5>
      <a:accent6>
        <a:srgbClr val="2C3ECE"/>
      </a:accent6>
      <a:hlink>
        <a:srgbClr val="7B3F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643</Words>
  <Application>Microsoft Office PowerPoint</Application>
  <PresentationFormat>Widescreen</PresentationFormat>
  <Paragraphs>222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Univers Condensed Light</vt:lpstr>
      <vt:lpstr>Walbaum Display Light</vt:lpstr>
      <vt:lpstr>AngleLinesVTI</vt:lpstr>
      <vt:lpstr>Predicting the Severity of a Volcanic  Eruption</vt:lpstr>
      <vt:lpstr>Questions to answer</vt:lpstr>
      <vt:lpstr>Volcanoes</vt:lpstr>
      <vt:lpstr>Types of volcanoes</vt:lpstr>
      <vt:lpstr>Measuring Eruption severity</vt:lpstr>
      <vt:lpstr>Variables For analysis</vt:lpstr>
      <vt:lpstr>Eruption Data</vt:lpstr>
      <vt:lpstr>Imbalanced Dataset</vt:lpstr>
      <vt:lpstr>Data treatment</vt:lpstr>
      <vt:lpstr>Models &amp; Performance</vt:lpstr>
      <vt:lpstr>Effect of data treatment</vt:lpstr>
      <vt:lpstr>Models &amp; Performance</vt:lpstr>
      <vt:lpstr>Oversampling and imputation </vt:lpstr>
      <vt:lpstr>Validation Accuracy… not so good</vt:lpstr>
      <vt:lpstr>Can we predict severity  of a volcanic eruption?</vt:lpstr>
      <vt:lpstr>Conclusions &amp; Moving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Severity of a Volcanic  Eruption</dc:title>
  <dc:creator>devmyers myers</dc:creator>
  <cp:lastModifiedBy>devmyers myers</cp:lastModifiedBy>
  <cp:revision>3</cp:revision>
  <dcterms:created xsi:type="dcterms:W3CDTF">2022-04-20T14:33:07Z</dcterms:created>
  <dcterms:modified xsi:type="dcterms:W3CDTF">2022-04-20T21:16:02Z</dcterms:modified>
</cp:coreProperties>
</file>